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720342E-A358-4F2A-9FC3-DED388729B9A}">
  <a:tblStyle styleId="{2720342E-A358-4F2A-9FC3-DED388729B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1bff52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1bff52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1bff52_2_3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1bff52_2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cb163fe9d_4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cb163fe9d_4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cb163fe9d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cb163fe9d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cb163fe9d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cb163fe9d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cb163fe9d_0_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cb163fe9d_0_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cb163fe9d_2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cb163fe9d_2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e3db4bf60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e3db4bf60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4.jpg"/><Relationship Id="rId4"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22.png"/><Relationship Id="rId7"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 Id="rId3" Type="http://schemas.openxmlformats.org/officeDocument/2006/relationships/image" Target="../media/image8.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Shell de MongoDB</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3</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txBox="1"/>
          <p:nvPr/>
        </p:nvSpPr>
        <p:spPr>
          <a:xfrm>
            <a:off x="668350" y="1229663"/>
            <a:ext cx="3831600" cy="2496825"/>
          </a:xfrm>
          <a:prstGeom prst="rect">
            <a:avLst/>
          </a:prstGeom>
          <a:noFill/>
          <a:ln>
            <a:noFill/>
          </a:ln>
        </p:spPr>
        <p:txBody>
          <a:bodyPr anchorCtr="0" anchor="t" bIns="45700" lIns="0" spcFirstLastPara="1" rIns="0" wrap="square" tIns="45700">
            <a:noAutofit/>
          </a:bodyPr>
          <a:lstStyle/>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Introducción</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Primeros pasos</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Uso de helpers de la shell</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Aplicación de scripts desde la shell</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Autenticación</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GUI’s</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92" name="Google Shape;392;p38"/>
          <p:cNvSpPr/>
          <p:nvPr/>
        </p:nvSpPr>
        <p:spPr>
          <a:xfrm>
            <a:off x="634313" y="357504"/>
            <a:ext cx="1624800" cy="42435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320613" y="3398863"/>
            <a:ext cx="3705225" cy="122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Introducción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399" name="Google Shape;399;p3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00" name="Google Shape;400;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1" name="Google Shape;401;p3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2" name="Google Shape;402;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3" name="Google Shape;403;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4" name="Google Shape;404;p39"/>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interactuar con nuestra base de datos utilizamos la shell </a:t>
            </a:r>
            <a:r>
              <a:rPr b="1" lang="es" sz="1600">
                <a:solidFill>
                  <a:srgbClr val="3F3F3F"/>
                </a:solidFill>
                <a:latin typeface="Calibri"/>
                <a:ea typeface="Calibri"/>
                <a:cs typeface="Calibri"/>
                <a:sym typeface="Calibri"/>
              </a:rPr>
              <a:t>mongo</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Es una shell interactiva en JavaScript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Permite ejecutar scripts escritos en JavaScript para manipulación de datos, ejecución de comandos en la BBDD, aplicación de índices, etc.</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shell puede ser utilizada tanto para la visualización de datos como para la administración de la base de datos, sea Standalone, Replica Set o Sharding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conectarnos con los datos de conexión por defecto (puerto 27017 y BBDD test):</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mongo </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grpSp>
        <p:nvGrpSpPr>
          <p:cNvPr id="405" name="Google Shape;405;p39"/>
          <p:cNvGrpSpPr/>
          <p:nvPr/>
        </p:nvGrpSpPr>
        <p:grpSpPr>
          <a:xfrm>
            <a:off x="601974" y="4058065"/>
            <a:ext cx="7799863" cy="593881"/>
            <a:chOff x="642950" y="842295"/>
            <a:chExt cx="7799863" cy="607800"/>
          </a:xfrm>
        </p:grpSpPr>
        <p:sp>
          <p:nvSpPr>
            <p:cNvPr id="406" name="Google Shape;406;p39"/>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07" name="Google Shape;407;p39"/>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Primeros pasos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13" name="Google Shape;413;p4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4" name="Google Shape;414;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5" name="Google Shape;415;p4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6" name="Google Shape;416;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7" name="Google Shape;417;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8" name="Google Shape;418;p40"/>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Nos conectamos a la instancia que hemos levantado anteriormente ejecutando el comando </a:t>
            </a:r>
            <a:r>
              <a:rPr b="1" lang="es" sz="1600">
                <a:solidFill>
                  <a:srgbClr val="3F3F3F"/>
                </a:solidFill>
                <a:latin typeface="Calibri"/>
                <a:ea typeface="Calibri"/>
                <a:cs typeface="Calibri"/>
                <a:sym typeface="Calibri"/>
              </a:rPr>
              <a:t>mongo</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Una vez obtenemos el prompt, vamos a ejecutar los siguientes comandos: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show dbs</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use miBD</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show collections</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db.holaMundo.insert({“Nombre”: “&lt;tu nombre&gt;” , “Apellido” :”&lt;tu apellido&gt;” , edad : &lt;tu_edad&gt; })</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//Por ejemplo</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db.holaMundo.insert({"Nombre" : "Ernesto", "Apellido" : "Valero", "edad":29})</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show collections</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db.holaMundo.find({})</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Uso de helpers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24" name="Google Shape;424;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25" name="Google Shape;425;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6" name="Google Shape;426;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27" name="Google Shape;427;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28" name="Google Shape;428;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29" name="Google Shape;429;p41"/>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En la shell de Mongo podemos encontrar una serie de comandos que nos facilita la realización de alguna tarea o mostrar información sobre la BBDD o a r. Destacamos algunos de los más usados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t/>
            </a:r>
            <a:endParaRPr sz="1600">
              <a:solidFill>
                <a:srgbClr val="3F3F3F"/>
              </a:solidFill>
              <a:latin typeface="Calibri"/>
              <a:ea typeface="Calibri"/>
              <a:cs typeface="Calibri"/>
              <a:sym typeface="Calibri"/>
            </a:endParaRPr>
          </a:p>
        </p:txBody>
      </p:sp>
      <p:graphicFrame>
        <p:nvGraphicFramePr>
          <p:cNvPr id="430" name="Google Shape;430;p41"/>
          <p:cNvGraphicFramePr/>
          <p:nvPr/>
        </p:nvGraphicFramePr>
        <p:xfrm>
          <a:off x="952500" y="1601525"/>
          <a:ext cx="3000000" cy="3000000"/>
        </p:xfrm>
        <a:graphic>
          <a:graphicData uri="http://schemas.openxmlformats.org/drawingml/2006/table">
            <a:tbl>
              <a:tblPr>
                <a:noFill/>
                <a:tableStyleId>{2720342E-A358-4F2A-9FC3-DED388729B9A}</a:tableStyleId>
              </a:tblPr>
              <a:tblGrid>
                <a:gridCol w="3619500"/>
                <a:gridCol w="3619500"/>
              </a:tblGrid>
              <a:tr h="381000">
                <a:tc>
                  <a:txBody>
                    <a:bodyPr/>
                    <a:lstStyle/>
                    <a:p>
                      <a:pPr indent="723900" lvl="0" marL="0" marR="0" rtl="0" algn="l">
                        <a:lnSpc>
                          <a:spcPct val="120000"/>
                        </a:lnSpc>
                        <a:spcBef>
                          <a:spcPts val="0"/>
                        </a:spcBef>
                        <a:spcAft>
                          <a:spcPts val="0"/>
                        </a:spcAft>
                        <a:buNone/>
                      </a:pPr>
                      <a:r>
                        <a:rPr b="1" lang="es"/>
                        <a:t>Helper</a:t>
                      </a:r>
                      <a:endParaRPr b="1"/>
                    </a:p>
                  </a:txBody>
                  <a:tcPr marT="91425" marB="91425" marR="91425" marL="91425">
                    <a:solidFill>
                      <a:schemeClr val="accent5"/>
                    </a:solidFill>
                  </a:tcPr>
                </a:tc>
                <a:tc>
                  <a:txBody>
                    <a:bodyPr/>
                    <a:lstStyle/>
                    <a:p>
                      <a:pPr indent="723900" lvl="0" marL="0" marR="0" rtl="0" algn="l">
                        <a:lnSpc>
                          <a:spcPct val="120000"/>
                        </a:lnSpc>
                        <a:spcBef>
                          <a:spcPts val="0"/>
                        </a:spcBef>
                        <a:spcAft>
                          <a:spcPts val="0"/>
                        </a:spcAft>
                        <a:buNone/>
                      </a:pPr>
                      <a:r>
                        <a:rPr b="1" lang="es"/>
                        <a:t>Descripción</a:t>
                      </a:r>
                      <a:endParaRPr b="1"/>
                    </a:p>
                  </a:txBody>
                  <a:tcPr marT="91425" marB="91425" marR="91425" marL="91425">
                    <a:solidFill>
                      <a:srgbClr val="B6D7A8"/>
                    </a:solidFill>
                  </a:tcPr>
                </a:tc>
              </a:tr>
              <a:tr h="381000">
                <a:tc>
                  <a:txBody>
                    <a:bodyPr/>
                    <a:lstStyle/>
                    <a:p>
                      <a:pPr indent="0" lvl="0" marL="0" rtl="0" algn="l">
                        <a:spcBef>
                          <a:spcPts val="0"/>
                        </a:spcBef>
                        <a:spcAft>
                          <a:spcPts val="0"/>
                        </a:spcAft>
                        <a:buNone/>
                      </a:pPr>
                      <a:r>
                        <a:rPr lang="es"/>
                        <a:t>help</a:t>
                      </a:r>
                      <a:endParaRPr/>
                    </a:p>
                  </a:txBody>
                  <a:tcPr marT="91425" marB="91425" marR="91425" marL="91425"/>
                </a:tc>
                <a:tc>
                  <a:txBody>
                    <a:bodyPr/>
                    <a:lstStyle/>
                    <a:p>
                      <a:pPr indent="0" lvl="0" marL="0" rtl="0" algn="l">
                        <a:spcBef>
                          <a:spcPts val="0"/>
                        </a:spcBef>
                        <a:spcAft>
                          <a:spcPts val="0"/>
                        </a:spcAft>
                        <a:buNone/>
                      </a:pPr>
                      <a:r>
                        <a:rPr lang="es"/>
                        <a:t>Muestra ayuda general</a:t>
                      </a:r>
                      <a:endParaRPr/>
                    </a:p>
                  </a:txBody>
                  <a:tcPr marT="91425" marB="91425" marR="91425" marL="91425"/>
                </a:tc>
              </a:tr>
              <a:tr h="381000">
                <a:tc>
                  <a:txBody>
                    <a:bodyPr/>
                    <a:lstStyle/>
                    <a:p>
                      <a:pPr indent="0" lvl="0" marL="0" rtl="0" algn="l">
                        <a:spcBef>
                          <a:spcPts val="0"/>
                        </a:spcBef>
                        <a:spcAft>
                          <a:spcPts val="0"/>
                        </a:spcAft>
                        <a:buNone/>
                      </a:pPr>
                      <a:r>
                        <a:rPr lang="es"/>
                        <a:t>db.help()</a:t>
                      </a:r>
                      <a:endParaRPr/>
                    </a:p>
                  </a:txBody>
                  <a:tcPr marT="91425" marB="91425" marR="91425" marL="91425"/>
                </a:tc>
                <a:tc>
                  <a:txBody>
                    <a:bodyPr/>
                    <a:lstStyle/>
                    <a:p>
                      <a:pPr indent="0" lvl="0" marL="0" rtl="0" algn="l">
                        <a:spcBef>
                          <a:spcPts val="0"/>
                        </a:spcBef>
                        <a:spcAft>
                          <a:spcPts val="0"/>
                        </a:spcAft>
                        <a:buNone/>
                      </a:pPr>
                      <a:r>
                        <a:rPr lang="es"/>
                        <a:t>Muestra ayuda sobre comandos de ejecutables sobre BBDD</a:t>
                      </a:r>
                      <a:endParaRPr/>
                    </a:p>
                  </a:txBody>
                  <a:tcPr marT="91425" marB="91425" marR="91425" marL="91425"/>
                </a:tc>
              </a:tr>
              <a:tr h="381000">
                <a:tc>
                  <a:txBody>
                    <a:bodyPr/>
                    <a:lstStyle/>
                    <a:p>
                      <a:pPr indent="0" lvl="0" marL="0" rtl="0" algn="l">
                        <a:spcBef>
                          <a:spcPts val="0"/>
                        </a:spcBef>
                        <a:spcAft>
                          <a:spcPts val="0"/>
                        </a:spcAft>
                        <a:buNone/>
                      </a:pPr>
                      <a:r>
                        <a:rPr lang="es"/>
                        <a:t>db.&lt;collection&gt;.help()</a:t>
                      </a:r>
                      <a:endParaRPr/>
                    </a:p>
                  </a:txBody>
                  <a:tcPr marT="91425" marB="91425" marR="91425" marL="91425"/>
                </a:tc>
                <a:tc>
                  <a:txBody>
                    <a:bodyPr/>
                    <a:lstStyle/>
                    <a:p>
                      <a:pPr indent="0" lvl="0" marL="0" rtl="0" algn="l">
                        <a:spcBef>
                          <a:spcPts val="0"/>
                        </a:spcBef>
                        <a:spcAft>
                          <a:spcPts val="0"/>
                        </a:spcAft>
                        <a:buNone/>
                      </a:pPr>
                      <a:r>
                        <a:rPr lang="es">
                          <a:solidFill>
                            <a:schemeClr val="dk1"/>
                          </a:solidFill>
                        </a:rPr>
                        <a:t>Muestra ayuda sobre comandos de ejecutables sobre colecciones</a:t>
                      </a:r>
                      <a:endParaRPr/>
                    </a:p>
                  </a:txBody>
                  <a:tcPr marT="91425" marB="91425" marR="91425" marL="91425"/>
                </a:tc>
              </a:tr>
              <a:tr h="381000">
                <a:tc>
                  <a:txBody>
                    <a:bodyPr/>
                    <a:lstStyle/>
                    <a:p>
                      <a:pPr indent="0" lvl="0" marL="0" rtl="0" algn="l">
                        <a:spcBef>
                          <a:spcPts val="0"/>
                        </a:spcBef>
                        <a:spcAft>
                          <a:spcPts val="0"/>
                        </a:spcAft>
                        <a:buNone/>
                      </a:pPr>
                      <a:r>
                        <a:rPr lang="es"/>
                        <a:t>show dbs</a:t>
                      </a:r>
                      <a:endParaRPr/>
                    </a:p>
                  </a:txBody>
                  <a:tcPr marT="91425" marB="91425" marR="91425" marL="91425"/>
                </a:tc>
                <a:tc>
                  <a:txBody>
                    <a:bodyPr/>
                    <a:lstStyle/>
                    <a:p>
                      <a:pPr indent="0" lvl="0" marL="0" rtl="0" algn="l">
                        <a:spcBef>
                          <a:spcPts val="0"/>
                        </a:spcBef>
                        <a:spcAft>
                          <a:spcPts val="0"/>
                        </a:spcAft>
                        <a:buNone/>
                      </a:pPr>
                      <a:r>
                        <a:rPr lang="es">
                          <a:solidFill>
                            <a:schemeClr val="dk1"/>
                          </a:solidFill>
                        </a:rPr>
                        <a:t>Muestra las BBDD del servidor</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es"/>
                        <a:t>db</a:t>
                      </a:r>
                      <a:endParaRPr/>
                    </a:p>
                  </a:txBody>
                  <a:tcPr marT="91425" marB="91425" marR="91425" marL="91425"/>
                </a:tc>
                <a:tc>
                  <a:txBody>
                    <a:bodyPr/>
                    <a:lstStyle/>
                    <a:p>
                      <a:pPr indent="0" lvl="0" marL="0" rtl="0" algn="l">
                        <a:spcBef>
                          <a:spcPts val="0"/>
                        </a:spcBef>
                        <a:spcAft>
                          <a:spcPts val="0"/>
                        </a:spcAft>
                        <a:buNone/>
                      </a:pPr>
                      <a:r>
                        <a:rPr lang="es">
                          <a:solidFill>
                            <a:schemeClr val="dk1"/>
                          </a:solidFill>
                        </a:rPr>
                        <a:t>Devuelve el nombre de la BBDD donde nos encontramos posicionados</a:t>
                      </a:r>
                      <a:endParaRPr>
                        <a:solidFill>
                          <a:schemeClr val="dk1"/>
                        </a:solidFill>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Uso de helpers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36" name="Google Shape;436;p4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37" name="Google Shape;437;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8" name="Google Shape;438;p4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39" name="Google Shape;439;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0" name="Google Shape;440;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aphicFrame>
        <p:nvGraphicFramePr>
          <p:cNvPr id="441" name="Google Shape;441;p42"/>
          <p:cNvGraphicFramePr/>
          <p:nvPr/>
        </p:nvGraphicFramePr>
        <p:xfrm>
          <a:off x="876300" y="915725"/>
          <a:ext cx="3000000" cy="3000000"/>
        </p:xfrm>
        <a:graphic>
          <a:graphicData uri="http://schemas.openxmlformats.org/drawingml/2006/table">
            <a:tbl>
              <a:tblPr>
                <a:noFill/>
                <a:tableStyleId>{2720342E-A358-4F2A-9FC3-DED388729B9A}</a:tableStyleId>
              </a:tblPr>
              <a:tblGrid>
                <a:gridCol w="3619500"/>
                <a:gridCol w="3619500"/>
              </a:tblGrid>
              <a:tr h="381000">
                <a:tc>
                  <a:txBody>
                    <a:bodyPr/>
                    <a:lstStyle/>
                    <a:p>
                      <a:pPr indent="723900" lvl="0" marL="0" marR="0" rtl="0" algn="l">
                        <a:lnSpc>
                          <a:spcPct val="120000"/>
                        </a:lnSpc>
                        <a:spcBef>
                          <a:spcPts val="0"/>
                        </a:spcBef>
                        <a:spcAft>
                          <a:spcPts val="0"/>
                        </a:spcAft>
                        <a:buNone/>
                      </a:pPr>
                      <a:r>
                        <a:rPr b="1" lang="es"/>
                        <a:t>Helper</a:t>
                      </a:r>
                      <a:endParaRPr b="1"/>
                    </a:p>
                  </a:txBody>
                  <a:tcPr marT="91425" marB="91425" marR="91425" marL="91425">
                    <a:solidFill>
                      <a:schemeClr val="accent5"/>
                    </a:solidFill>
                  </a:tcPr>
                </a:tc>
                <a:tc>
                  <a:txBody>
                    <a:bodyPr/>
                    <a:lstStyle/>
                    <a:p>
                      <a:pPr indent="723900" lvl="0" marL="0" marR="0" rtl="0" algn="l">
                        <a:lnSpc>
                          <a:spcPct val="120000"/>
                        </a:lnSpc>
                        <a:spcBef>
                          <a:spcPts val="0"/>
                        </a:spcBef>
                        <a:spcAft>
                          <a:spcPts val="0"/>
                        </a:spcAft>
                        <a:buNone/>
                      </a:pPr>
                      <a:r>
                        <a:rPr b="1" lang="es"/>
                        <a:t>Descripción</a:t>
                      </a:r>
                      <a:endParaRPr b="1"/>
                    </a:p>
                  </a:txBody>
                  <a:tcPr marT="91425" marB="91425" marR="91425" marL="91425">
                    <a:solidFill>
                      <a:srgbClr val="B6D7A8"/>
                    </a:solidFill>
                  </a:tcPr>
                </a:tc>
              </a:tr>
              <a:tr h="381000">
                <a:tc>
                  <a:txBody>
                    <a:bodyPr/>
                    <a:lstStyle/>
                    <a:p>
                      <a:pPr indent="0" lvl="0" marL="0" rtl="0" algn="l">
                        <a:spcBef>
                          <a:spcPts val="0"/>
                        </a:spcBef>
                        <a:spcAft>
                          <a:spcPts val="0"/>
                        </a:spcAft>
                        <a:buNone/>
                      </a:pPr>
                      <a:r>
                        <a:rPr lang="es"/>
                        <a:t>show collections</a:t>
                      </a:r>
                      <a:endParaRPr/>
                    </a:p>
                  </a:txBody>
                  <a:tcPr marT="91425" marB="91425" marR="91425" marL="91425"/>
                </a:tc>
                <a:tc>
                  <a:txBody>
                    <a:bodyPr/>
                    <a:lstStyle/>
                    <a:p>
                      <a:pPr indent="0" lvl="0" marL="0" rtl="0" algn="l">
                        <a:spcBef>
                          <a:spcPts val="0"/>
                        </a:spcBef>
                        <a:spcAft>
                          <a:spcPts val="0"/>
                        </a:spcAft>
                        <a:buNone/>
                      </a:pPr>
                      <a:r>
                        <a:rPr lang="es"/>
                        <a:t>Muestra las colecciones contenidas en la BBDD donde estamos posicionados </a:t>
                      </a:r>
                      <a:endParaRPr/>
                    </a:p>
                  </a:txBody>
                  <a:tcPr marT="91425" marB="91425" marR="91425" marL="91425"/>
                </a:tc>
              </a:tr>
              <a:tr h="381000">
                <a:tc>
                  <a:txBody>
                    <a:bodyPr/>
                    <a:lstStyle/>
                    <a:p>
                      <a:pPr indent="0" lvl="0" marL="0" rtl="0" algn="l">
                        <a:spcBef>
                          <a:spcPts val="0"/>
                        </a:spcBef>
                        <a:spcAft>
                          <a:spcPts val="0"/>
                        </a:spcAft>
                        <a:buNone/>
                      </a:pPr>
                      <a:r>
                        <a:rPr lang="es"/>
                        <a:t>use &lt;db&gt;</a:t>
                      </a:r>
                      <a:endParaRPr/>
                    </a:p>
                  </a:txBody>
                  <a:tcPr marT="91425" marB="91425" marR="91425" marL="91425"/>
                </a:tc>
                <a:tc>
                  <a:txBody>
                    <a:bodyPr/>
                    <a:lstStyle/>
                    <a:p>
                      <a:pPr indent="0" lvl="0" marL="0" rtl="0" algn="l">
                        <a:spcBef>
                          <a:spcPts val="0"/>
                        </a:spcBef>
                        <a:spcAft>
                          <a:spcPts val="0"/>
                        </a:spcAft>
                        <a:buNone/>
                      </a:pPr>
                      <a:r>
                        <a:rPr lang="es"/>
                        <a:t>Nos posicionamos sobre la BBDD db</a:t>
                      </a:r>
                      <a:endParaRPr/>
                    </a:p>
                  </a:txBody>
                  <a:tcPr marT="91425" marB="91425" marR="91425" marL="91425"/>
                </a:tc>
              </a:tr>
              <a:tr h="381000">
                <a:tc>
                  <a:txBody>
                    <a:bodyPr/>
                    <a:lstStyle/>
                    <a:p>
                      <a:pPr indent="0" lvl="0" marL="0" rtl="0" algn="l">
                        <a:spcBef>
                          <a:spcPts val="0"/>
                        </a:spcBef>
                        <a:spcAft>
                          <a:spcPts val="0"/>
                        </a:spcAft>
                        <a:buNone/>
                      </a:pPr>
                      <a:r>
                        <a:rPr lang="es"/>
                        <a:t>show users</a:t>
                      </a:r>
                      <a:endParaRPr/>
                    </a:p>
                  </a:txBody>
                  <a:tcPr marT="91425" marB="91425" marR="91425" marL="91425"/>
                </a:tc>
                <a:tc>
                  <a:txBody>
                    <a:bodyPr/>
                    <a:lstStyle/>
                    <a:p>
                      <a:pPr indent="0" lvl="0" marL="0" rtl="0" algn="l">
                        <a:spcBef>
                          <a:spcPts val="0"/>
                        </a:spcBef>
                        <a:spcAft>
                          <a:spcPts val="0"/>
                        </a:spcAft>
                        <a:buNone/>
                      </a:pPr>
                      <a:r>
                        <a:rPr lang="es">
                          <a:solidFill>
                            <a:schemeClr val="dk1"/>
                          </a:solidFill>
                        </a:rPr>
                        <a:t>Muestra los usuarios sobre la BBDD actual</a:t>
                      </a:r>
                      <a:endParaRPr/>
                    </a:p>
                  </a:txBody>
                  <a:tcPr marT="91425" marB="91425" marR="91425" marL="91425"/>
                </a:tc>
              </a:tr>
              <a:tr h="381000">
                <a:tc>
                  <a:txBody>
                    <a:bodyPr/>
                    <a:lstStyle/>
                    <a:p>
                      <a:pPr indent="0" lvl="0" marL="0" rtl="0" algn="l">
                        <a:spcBef>
                          <a:spcPts val="0"/>
                        </a:spcBef>
                        <a:spcAft>
                          <a:spcPts val="0"/>
                        </a:spcAft>
                        <a:buNone/>
                      </a:pPr>
                      <a:r>
                        <a:rPr lang="es"/>
                        <a:t>load(“&lt;ruta_script&gt;”)</a:t>
                      </a:r>
                      <a:endParaRPr/>
                    </a:p>
                  </a:txBody>
                  <a:tcPr marT="91425" marB="91425" marR="91425" marL="91425"/>
                </a:tc>
                <a:tc>
                  <a:txBody>
                    <a:bodyPr/>
                    <a:lstStyle/>
                    <a:p>
                      <a:pPr indent="0" lvl="0" marL="0" rtl="0" algn="l">
                        <a:spcBef>
                          <a:spcPts val="0"/>
                        </a:spcBef>
                        <a:spcAft>
                          <a:spcPts val="0"/>
                        </a:spcAft>
                        <a:buNone/>
                      </a:pPr>
                      <a:r>
                        <a:rPr lang="es">
                          <a:solidFill>
                            <a:schemeClr val="dk1"/>
                          </a:solidFill>
                        </a:rPr>
                        <a:t>Carga en la sesión actual el script contenido en la ruta ruta_script</a:t>
                      </a:r>
                      <a:endParaRPr>
                        <a:solidFill>
                          <a:schemeClr val="dk1"/>
                        </a:solidFill>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Aplicación de scripts desde la shell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47" name="Google Shape;447;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48" name="Google Shape;448;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9" name="Google Shape;449;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0" name="Google Shape;450;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1" name="Google Shape;451;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52" name="Google Shape;452;p4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Salimos de la shell de mongo usando el comando </a:t>
            </a:r>
            <a:r>
              <a:rPr b="1" lang="es" sz="1600">
                <a:solidFill>
                  <a:srgbClr val="3F3F3F"/>
                </a:solidFill>
                <a:latin typeface="Courier New"/>
                <a:ea typeface="Courier New"/>
                <a:cs typeface="Courier New"/>
                <a:sym typeface="Courier New"/>
              </a:rPr>
              <a:t>exit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Ejecutamos los siguientes comandos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cd /home/paradigma/Escritorio/CursoMongoDB/Tema3/shell</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mongo --shell generaDatos.js</a:t>
            </a:r>
            <a:endParaRPr sz="1600">
              <a:solidFill>
                <a:srgbClr val="3F3F3F"/>
              </a:solidFill>
              <a:latin typeface="Courier New"/>
              <a:ea typeface="Courier New"/>
              <a:cs typeface="Courier New"/>
              <a:sym typeface="Courier New"/>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Ejecutamos dentro de la shell de mongo los siguientes comandos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show dbs</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use miBD</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show collections</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600">
                <a:solidFill>
                  <a:srgbClr val="3F3F3F"/>
                </a:solidFill>
                <a:latin typeface="Courier New"/>
                <a:ea typeface="Courier New"/>
                <a:cs typeface="Courier New"/>
                <a:sym typeface="Courier New"/>
              </a:rPr>
              <a:t>db.muchosDatos.find({x:{$lte:10}})</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db.muchosDatos.remove({z:{$gt:100})</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6</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GUI’s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58" name="Google Shape;458;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59" name="Google Shape;459;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0" name="Google Shape;460;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1" name="Google Shape;461;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2" name="Google Shape;462;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63" name="Google Shape;463;p4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3F3F3F"/>
                </a:solidFill>
                <a:latin typeface="Calibri"/>
                <a:ea typeface="Calibri"/>
                <a:cs typeface="Calibri"/>
                <a:sym typeface="Calibri"/>
              </a:rPr>
              <a:t>Existen herramientas gráficas que también nos permiten acceder a nuestra BBDD y administrarla de manera más intuitiva. </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id="464" name="Google Shape;464;p44"/>
          <p:cNvPicPr preferRelativeResize="0"/>
          <p:nvPr/>
        </p:nvPicPr>
        <p:blipFill>
          <a:blip r:embed="rId4">
            <a:alphaModFix/>
          </a:blip>
          <a:stretch>
            <a:fillRect/>
          </a:stretch>
        </p:blipFill>
        <p:spPr>
          <a:xfrm>
            <a:off x="3122400" y="1293363"/>
            <a:ext cx="5762949" cy="3049549"/>
          </a:xfrm>
          <a:prstGeom prst="rect">
            <a:avLst/>
          </a:prstGeom>
          <a:noFill/>
          <a:ln>
            <a:noFill/>
          </a:ln>
        </p:spPr>
      </p:pic>
      <p:pic>
        <p:nvPicPr>
          <p:cNvPr id="465" name="Google Shape;465;p44"/>
          <p:cNvPicPr preferRelativeResize="0"/>
          <p:nvPr/>
        </p:nvPicPr>
        <p:blipFill>
          <a:blip r:embed="rId5">
            <a:alphaModFix/>
          </a:blip>
          <a:stretch>
            <a:fillRect/>
          </a:stretch>
        </p:blipFill>
        <p:spPr>
          <a:xfrm>
            <a:off x="391850" y="1341525"/>
            <a:ext cx="2803799" cy="2803799"/>
          </a:xfrm>
          <a:prstGeom prst="rect">
            <a:avLst/>
          </a:prstGeom>
          <a:noFill/>
          <a:ln>
            <a:noFill/>
          </a:ln>
        </p:spPr>
      </p:pic>
      <p:pic>
        <p:nvPicPr>
          <p:cNvPr id="466" name="Google Shape;466;p44"/>
          <p:cNvPicPr preferRelativeResize="0"/>
          <p:nvPr/>
        </p:nvPicPr>
        <p:blipFill>
          <a:blip r:embed="rId6">
            <a:alphaModFix/>
          </a:blip>
          <a:stretch>
            <a:fillRect/>
          </a:stretch>
        </p:blipFill>
        <p:spPr>
          <a:xfrm>
            <a:off x="112500" y="4121650"/>
            <a:ext cx="3009900" cy="619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